
<file path=[Content_Types].xml><?xml version="1.0" encoding="utf-8"?>
<Types xmlns="http://schemas.openxmlformats.org/package/2006/content-types">
  <Default Extension="aac" ContentType="audio/aac"/>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4"/>
  </p:sldMasterIdLst>
  <p:sldIdLst>
    <p:sldId id="256" r:id="rId5"/>
    <p:sldId id="259" r:id="rId6"/>
    <p:sldId id="257" r:id="rId7"/>
    <p:sldId id="264" r:id="rId8"/>
    <p:sldId id="261" r:id="rId9"/>
    <p:sldId id="262" r:id="rId10"/>
    <p:sldId id="263" r:id="rId11"/>
    <p:sldId id="26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FB7E3B-F059-468A-A911-35CDD4B711B0}" v="373" dt="2021-10-02T03:24:27.511"/>
    <p1510:client id="{286221EC-CCD1-4282-A64B-65E1B51F9302}" v="705" dt="2021-10-02T03:25:53.049"/>
    <p1510:client id="{3B027586-2660-0794-2D3B-D356FA1EAB3D}" v="1346" dt="2021-10-02T02:52:42.342"/>
    <p1510:client id="{C344C187-4F7C-4A4C-8B63-A77FA97B1146}" v="695" dt="2021-10-02T03:20:41.585"/>
    <p1510:client id="{CB1B7339-1FEB-1637-528B-B4D0D7E3BE57}" v="28" dt="2021-10-02T03:07:03.768"/>
    <p1510:client id="{EC399A61-04EA-5A73-84D6-AB0230D25C7F}" v="29" dt="2021-10-02T03:20:23.4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10.png>
</file>

<file path=ppt/media/image2.jpeg>
</file>

<file path=ppt/media/image3.png>
</file>

<file path=ppt/media/image4.png>
</file>

<file path=ppt/media/image5.png>
</file>

<file path=ppt/media/image6.jpeg>
</file>

<file path=ppt/media/image7.png>
</file>

<file path=ppt/media/image8.png>
</file>

<file path=ppt/media/image9.png>
</file>

<file path=ppt/media/media1.m4a>
</file>

<file path=ppt/media/media3.m4a>
</file>

<file path=ppt/media/media4.m4a>
</file>

<file path=ppt/media/media5.aac>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10/1/2021</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6303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10/1/2021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36026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10/1/2021</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799810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10/1/2021</a:t>
            </a:fld>
            <a:endParaRPr lang="en-US"/>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139710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10/1/2021</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18890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10/1/2021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82029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10/1/2021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22988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10/1/2021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857956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5046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10/1/2021</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3923744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10/1/2021</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004082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10/1/2021</a:t>
            </a:fld>
            <a:endParaRPr lang="en-US"/>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9264077"/>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04" r:id="rId6"/>
    <p:sldLayoutId id="2147483700" r:id="rId7"/>
    <p:sldLayoutId id="2147483701" r:id="rId8"/>
    <p:sldLayoutId id="2147483702" r:id="rId9"/>
    <p:sldLayoutId id="2147483703" r:id="rId10"/>
    <p:sldLayoutId id="2147483705" r:id="rId11"/>
  </p:sldLayoutIdLst>
  <p:hf sldNum="0" hdr="0" ftr="0" dt="0"/>
  <p:txStyles>
    <p:titleStyle>
      <a:lvl1pPr algn="l" defTabSz="457200" rtl="0" eaLnBrk="1" latinLnBrk="0" hangingPunct="1">
        <a:lnSpc>
          <a:spcPct val="100000"/>
        </a:lnSpc>
        <a:spcBef>
          <a:spcPct val="0"/>
        </a:spcBef>
        <a:buNone/>
        <a:defRPr sz="2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aac"/><Relationship Id="rId1" Type="http://schemas.microsoft.com/office/2007/relationships/media" Target="../media/media5.aac"/><Relationship Id="rId5" Type="http://schemas.openxmlformats.org/officeDocument/2006/relationships/image" Target="../media/image8.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3">
            <a:extLst>
              <a:ext uri="{FF2B5EF4-FFF2-40B4-BE49-F238E27FC236}">
                <a16:creationId xmlns:a16="http://schemas.microsoft.com/office/drawing/2014/main" id="{B6F23470-A439-4C05-8318-1C6F8D8D5F91}"/>
              </a:ext>
            </a:extLst>
          </p:cNvPr>
          <p:cNvPicPr>
            <a:picLocks noChangeAspect="1"/>
          </p:cNvPicPr>
          <p:nvPr/>
        </p:nvPicPr>
        <p:blipFill rotWithShape="1">
          <a:blip r:embed="rId4"/>
          <a:srcRect t="6422" b="9308"/>
          <a:stretch/>
        </p:blipFill>
        <p:spPr>
          <a:xfrm>
            <a:off x="20" y="-165360"/>
            <a:ext cx="12191980" cy="6857990"/>
          </a:xfrm>
          <a:prstGeom prst="rect">
            <a:avLst/>
          </a:prstGeom>
        </p:spPr>
      </p:pic>
      <p:sp>
        <p:nvSpPr>
          <p:cNvPr id="2" name="Title 1">
            <a:extLst>
              <a:ext uri="{FF2B5EF4-FFF2-40B4-BE49-F238E27FC236}">
                <a16:creationId xmlns:a16="http://schemas.microsoft.com/office/drawing/2014/main" id="{849CA8FE-17DC-43A9-83E5-D24CDA9FA6A8}"/>
              </a:ext>
            </a:extLst>
          </p:cNvPr>
          <p:cNvSpPr>
            <a:spLocks noGrp="1"/>
          </p:cNvSpPr>
          <p:nvPr>
            <p:ph type="ctrTitle"/>
          </p:nvPr>
        </p:nvSpPr>
        <p:spPr>
          <a:xfrm>
            <a:off x="609599" y="4572000"/>
            <a:ext cx="10965141" cy="895244"/>
          </a:xfrm>
          <a:solidFill>
            <a:schemeClr val="tx2"/>
          </a:solidFill>
        </p:spPr>
        <p:txBody>
          <a:bodyPr>
            <a:normAutofit/>
          </a:bodyPr>
          <a:lstStyle/>
          <a:p>
            <a:r>
              <a:rPr lang="en-US">
                <a:solidFill>
                  <a:schemeClr val="bg1"/>
                </a:solidFill>
              </a:rPr>
              <a:t>7: Optimal PLANTS VS. ZOMBIES</a:t>
            </a:r>
            <a:r>
              <a:rPr lang="en-US" sz="4000">
                <a:solidFill>
                  <a:schemeClr val="bg1"/>
                </a:solidFill>
              </a:rPr>
              <a:t> </a:t>
            </a:r>
            <a:r>
              <a:rPr lang="en-US">
                <a:solidFill>
                  <a:schemeClr val="bg1"/>
                </a:solidFill>
              </a:rPr>
              <a:t>STRATEGY</a:t>
            </a:r>
            <a:endParaRPr lang="en-US" sz="4000">
              <a:solidFill>
                <a:schemeClr val="bg1"/>
              </a:solidFill>
            </a:endParaRPr>
          </a:p>
        </p:txBody>
      </p:sp>
      <p:sp>
        <p:nvSpPr>
          <p:cNvPr id="3" name="Subtitle 2">
            <a:extLst>
              <a:ext uri="{FF2B5EF4-FFF2-40B4-BE49-F238E27FC236}">
                <a16:creationId xmlns:a16="http://schemas.microsoft.com/office/drawing/2014/main" id="{ACF47D94-A056-45D1-B854-B40148882AB7}"/>
              </a:ext>
            </a:extLst>
          </p:cNvPr>
          <p:cNvSpPr>
            <a:spLocks noGrp="1"/>
          </p:cNvSpPr>
          <p:nvPr>
            <p:ph type="subTitle" idx="1"/>
          </p:nvPr>
        </p:nvSpPr>
        <p:spPr>
          <a:xfrm>
            <a:off x="609598" y="5568841"/>
            <a:ext cx="10965142" cy="447491"/>
          </a:xfrm>
          <a:solidFill>
            <a:schemeClr val="tx1">
              <a:lumMod val="50000"/>
              <a:lumOff val="50000"/>
            </a:schemeClr>
          </a:solidFill>
        </p:spPr>
        <p:txBody>
          <a:bodyPr>
            <a:normAutofit/>
          </a:bodyPr>
          <a:lstStyle/>
          <a:p>
            <a:r>
              <a:rPr lang="en-US" altLang="zh-CN">
                <a:solidFill>
                  <a:schemeClr val="bg1"/>
                </a:solidFill>
                <a:ea typeface="华文中宋"/>
              </a:rPr>
              <a:t>Chuyang Li</a:t>
            </a:r>
            <a:r>
              <a:rPr lang="en-US">
                <a:solidFill>
                  <a:schemeClr val="bg1"/>
                </a:solidFill>
              </a:rPr>
              <a:t>, GAOYUAN BAO, Allen Zhang, RUNDONG YU</a:t>
            </a:r>
            <a:endParaRPr lang="en-CA">
              <a:solidFill>
                <a:schemeClr val="bg1"/>
              </a:solidFill>
            </a:endParaRPr>
          </a:p>
        </p:txBody>
      </p:sp>
      <p:pic>
        <p:nvPicPr>
          <p:cNvPr id="1026" name="Picture 2" descr="Plants vs. Zombies - Wikipedia">
            <a:extLst>
              <a:ext uri="{FF2B5EF4-FFF2-40B4-BE49-F238E27FC236}">
                <a16:creationId xmlns:a16="http://schemas.microsoft.com/office/drawing/2014/main" id="{2EB8261D-3DCF-4A13-816B-0BCFC2F4AF1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8639" y="165370"/>
            <a:ext cx="2847975" cy="1600200"/>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a:extLst>
              <a:ext uri="{FF2B5EF4-FFF2-40B4-BE49-F238E27FC236}">
                <a16:creationId xmlns:a16="http://schemas.microsoft.com/office/drawing/2014/main" id="{BD63F67A-98E4-4C1B-A537-93F817F03ADF}"/>
              </a:ext>
            </a:extLst>
          </p:cNvPr>
          <p:cNvSpPr/>
          <p:nvPr/>
        </p:nvSpPr>
        <p:spPr>
          <a:xfrm>
            <a:off x="11110510" y="5239439"/>
            <a:ext cx="945615" cy="596746"/>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204ver</a:t>
            </a:r>
          </a:p>
        </p:txBody>
      </p:sp>
      <p:pic>
        <p:nvPicPr>
          <p:cNvPr id="6" name="slide 1">
            <a:hlinkClick r:id="" action="ppaction://media"/>
            <a:extLst>
              <a:ext uri="{FF2B5EF4-FFF2-40B4-BE49-F238E27FC236}">
                <a16:creationId xmlns:a16="http://schemas.microsoft.com/office/drawing/2014/main" id="{029B8EC8-9A90-449E-960E-D0E9C173CFB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05833" y="5990932"/>
            <a:ext cx="609600" cy="609600"/>
          </a:xfrm>
          <a:prstGeom prst="rect">
            <a:avLst/>
          </a:prstGeom>
        </p:spPr>
      </p:pic>
    </p:spTree>
    <p:extLst>
      <p:ext uri="{BB962C8B-B14F-4D97-AF65-F5344CB8AC3E}">
        <p14:creationId xmlns:p14="http://schemas.microsoft.com/office/powerpoint/2010/main" val="2568185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6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D5FD8-F3D9-4A37-9FBF-C3AE5642F297}"/>
              </a:ext>
            </a:extLst>
          </p:cNvPr>
          <p:cNvSpPr>
            <a:spLocks noGrp="1"/>
          </p:cNvSpPr>
          <p:nvPr>
            <p:ph type="title"/>
          </p:nvPr>
        </p:nvSpPr>
        <p:spPr>
          <a:xfrm>
            <a:off x="581192" y="702156"/>
            <a:ext cx="11029616" cy="533977"/>
          </a:xfrm>
        </p:spPr>
        <p:txBody>
          <a:bodyPr/>
          <a:lstStyle/>
          <a:p>
            <a:r>
              <a:rPr lang="en-CA"/>
              <a:t>Main IDEAS for plants vs. zombies</a:t>
            </a:r>
          </a:p>
        </p:txBody>
      </p:sp>
      <p:sp>
        <p:nvSpPr>
          <p:cNvPr id="3" name="Content Placeholder 2">
            <a:extLst>
              <a:ext uri="{FF2B5EF4-FFF2-40B4-BE49-F238E27FC236}">
                <a16:creationId xmlns:a16="http://schemas.microsoft.com/office/drawing/2014/main" id="{F760E851-95D4-48AE-91BF-1D36871AD9FD}"/>
              </a:ext>
            </a:extLst>
          </p:cNvPr>
          <p:cNvSpPr>
            <a:spLocks noGrp="1"/>
          </p:cNvSpPr>
          <p:nvPr>
            <p:ph idx="1"/>
          </p:nvPr>
        </p:nvSpPr>
        <p:spPr>
          <a:xfrm>
            <a:off x="731712" y="3817827"/>
            <a:ext cx="10718303" cy="3634486"/>
          </a:xfrm>
        </p:spPr>
        <p:txBody>
          <a:bodyPr/>
          <a:lstStyle/>
          <a:p>
            <a:pPr marL="305435" indent="-305435"/>
            <a:r>
              <a:rPr lang="en-US">
                <a:ea typeface="+mn-lt"/>
                <a:cs typeface="+mn-lt"/>
              </a:rPr>
              <a:t>Plants vs. Zombies is a video game. Players can quickly and effectively block zombies on the road of invasion by arming a variety of plants to switch different functions.</a:t>
            </a:r>
          </a:p>
          <a:p>
            <a:pPr marL="305435" indent="-305435"/>
            <a:r>
              <a:rPr lang="en-US">
                <a:ea typeface="+mn-lt"/>
                <a:cs typeface="+mn-lt"/>
              </a:rPr>
              <a:t>A model will correspond to controls the plants to resist the attack of zombies successfully, when resist the attack of a certain number of zombies successfully, then that means plants win.</a:t>
            </a:r>
            <a:endParaRPr lang="en-US"/>
          </a:p>
          <a:p>
            <a:pPr marL="305435" indent="-305435"/>
            <a:endParaRPr lang="en-US"/>
          </a:p>
        </p:txBody>
      </p:sp>
      <p:pic>
        <p:nvPicPr>
          <p:cNvPr id="5" name="Picture 5" descr="A picture containing diagram&#10;&#10;Description automatically generated">
            <a:extLst>
              <a:ext uri="{FF2B5EF4-FFF2-40B4-BE49-F238E27FC236}">
                <a16:creationId xmlns:a16="http://schemas.microsoft.com/office/drawing/2014/main" id="{F3183D42-43EC-48EF-9635-F64D2A9B46FA}"/>
              </a:ext>
            </a:extLst>
          </p:cNvPr>
          <p:cNvPicPr>
            <a:picLocks noChangeAspect="1"/>
          </p:cNvPicPr>
          <p:nvPr/>
        </p:nvPicPr>
        <p:blipFill>
          <a:blip r:embed="rId4"/>
          <a:stretch>
            <a:fillRect/>
          </a:stretch>
        </p:blipFill>
        <p:spPr>
          <a:xfrm>
            <a:off x="6370696" y="1472143"/>
            <a:ext cx="5236163" cy="2944753"/>
          </a:xfrm>
          <a:prstGeom prst="rect">
            <a:avLst/>
          </a:prstGeom>
        </p:spPr>
      </p:pic>
      <p:pic>
        <p:nvPicPr>
          <p:cNvPr id="8" name="Picture 8" descr="A screenshot of a video game&#10;&#10;Description automatically generated">
            <a:extLst>
              <a:ext uri="{FF2B5EF4-FFF2-40B4-BE49-F238E27FC236}">
                <a16:creationId xmlns:a16="http://schemas.microsoft.com/office/drawing/2014/main" id="{7A281173-CFA8-4DA3-9623-ACE7FBEE3D0A}"/>
              </a:ext>
            </a:extLst>
          </p:cNvPr>
          <p:cNvPicPr>
            <a:picLocks noChangeAspect="1"/>
          </p:cNvPicPr>
          <p:nvPr/>
        </p:nvPicPr>
        <p:blipFill>
          <a:blip r:embed="rId5"/>
          <a:stretch>
            <a:fillRect/>
          </a:stretch>
        </p:blipFill>
        <p:spPr>
          <a:xfrm>
            <a:off x="735659" y="1475572"/>
            <a:ext cx="5245569" cy="2956710"/>
          </a:xfrm>
          <a:prstGeom prst="rect">
            <a:avLst/>
          </a:prstGeom>
        </p:spPr>
      </p:pic>
      <p:pic>
        <p:nvPicPr>
          <p:cNvPr id="4" name="slide 2">
            <a:hlinkClick r:id="" action="ppaction://media"/>
            <a:extLst>
              <a:ext uri="{FF2B5EF4-FFF2-40B4-BE49-F238E27FC236}">
                <a16:creationId xmlns:a16="http://schemas.microsoft.com/office/drawing/2014/main" id="{A504E795-5FF7-4C90-AF57-9BF087952F2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97259" y="6149551"/>
            <a:ext cx="609600" cy="609600"/>
          </a:xfrm>
          <a:prstGeom prst="rect">
            <a:avLst/>
          </a:prstGeom>
        </p:spPr>
      </p:pic>
    </p:spTree>
    <p:extLst>
      <p:ext uri="{BB962C8B-B14F-4D97-AF65-F5344CB8AC3E}">
        <p14:creationId xmlns:p14="http://schemas.microsoft.com/office/powerpoint/2010/main" val="2523507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7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CF0AB-A3EC-4509-897B-492633C476DA}"/>
              </a:ext>
            </a:extLst>
          </p:cNvPr>
          <p:cNvSpPr>
            <a:spLocks noGrp="1"/>
          </p:cNvSpPr>
          <p:nvPr>
            <p:ph type="title"/>
          </p:nvPr>
        </p:nvSpPr>
        <p:spPr/>
        <p:txBody>
          <a:bodyPr/>
          <a:lstStyle/>
          <a:p>
            <a:r>
              <a:rPr lang="en-US"/>
              <a:t>Basic table/rules</a:t>
            </a:r>
          </a:p>
        </p:txBody>
      </p:sp>
      <p:sp>
        <p:nvSpPr>
          <p:cNvPr id="3" name="Content Placeholder 2">
            <a:extLst>
              <a:ext uri="{FF2B5EF4-FFF2-40B4-BE49-F238E27FC236}">
                <a16:creationId xmlns:a16="http://schemas.microsoft.com/office/drawing/2014/main" id="{811BA05F-0174-4C38-A669-1DB162EF7633}"/>
              </a:ext>
            </a:extLst>
          </p:cNvPr>
          <p:cNvSpPr>
            <a:spLocks noGrp="1"/>
          </p:cNvSpPr>
          <p:nvPr>
            <p:ph idx="1"/>
          </p:nvPr>
        </p:nvSpPr>
        <p:spPr>
          <a:xfrm>
            <a:off x="366999" y="2095362"/>
            <a:ext cx="6399518" cy="4054486"/>
          </a:xfrm>
        </p:spPr>
        <p:txBody>
          <a:bodyPr>
            <a:normAutofit fontScale="92500" lnSpcReduction="10000"/>
          </a:bodyPr>
          <a:lstStyle/>
          <a:p>
            <a:pPr marL="0" indent="0">
              <a:buNone/>
            </a:pPr>
            <a:endParaRPr lang="en-US">
              <a:ea typeface="+mn-lt"/>
              <a:cs typeface="+mn-lt"/>
            </a:endParaRPr>
          </a:p>
          <a:p>
            <a:pPr marL="305435" indent="-305435"/>
            <a:r>
              <a:rPr lang="en-US">
                <a:ea typeface="+mn-lt"/>
                <a:cs typeface="+mn-lt"/>
              </a:rPr>
              <a:t>We have a 3*10 table for this vision,</a:t>
            </a:r>
            <a:r>
              <a:rPr lang="en-US"/>
              <a:t> the range in which plants can be placed： P</a:t>
            </a:r>
            <a:r>
              <a:rPr lang="en-US" baseline="-25000"/>
              <a:t>x2</a:t>
            </a:r>
            <a:r>
              <a:rPr lang="en-US"/>
              <a:t> ---P</a:t>
            </a:r>
            <a:r>
              <a:rPr lang="en-US" baseline="-25000"/>
              <a:t>x9</a:t>
            </a:r>
            <a:r>
              <a:rPr lang="en-US"/>
              <a:t>   (x means any rows is available).</a:t>
            </a:r>
          </a:p>
          <a:p>
            <a:pPr marL="305435" indent="-305435"/>
            <a:r>
              <a:rPr lang="en-US"/>
              <a:t>If Zombies reach P</a:t>
            </a:r>
            <a:r>
              <a:rPr lang="en-US" baseline="-25000"/>
              <a:t>x1</a:t>
            </a:r>
            <a:r>
              <a:rPr lang="en-US"/>
              <a:t>, we lose the game (return false).</a:t>
            </a:r>
          </a:p>
          <a:p>
            <a:pPr marL="305435" indent="-305435"/>
            <a:r>
              <a:rPr lang="en-US"/>
              <a:t>Sun appears randomly anywhere on the board, one every 5 seconds. Use Sun to get Plants.</a:t>
            </a:r>
          </a:p>
          <a:p>
            <a:pPr marL="305435" indent="-305435"/>
            <a:r>
              <a:rPr lang="en-US"/>
              <a:t>When place plants on the table, we mark it as </a:t>
            </a:r>
            <a:r>
              <a:rPr lang="en-US" err="1">
                <a:ea typeface="+mn-lt"/>
                <a:cs typeface="+mn-lt"/>
              </a:rPr>
              <a:t>P</a:t>
            </a:r>
            <a:r>
              <a:rPr lang="en-US" baseline="-25000" err="1">
                <a:ea typeface="+mn-lt"/>
                <a:cs typeface="+mn-lt"/>
              </a:rPr>
              <a:t>xy</a:t>
            </a:r>
            <a:r>
              <a:rPr lang="en-US"/>
              <a:t> (each P means True)</a:t>
            </a:r>
            <a:r>
              <a:rPr lang="en-US" baseline="-25000"/>
              <a:t> </a:t>
            </a:r>
            <a:r>
              <a:rPr lang="en-US"/>
              <a:t>and every Zombie exist, we mark it as </a:t>
            </a:r>
            <a:r>
              <a:rPr lang="en-US" err="1"/>
              <a:t>Z</a:t>
            </a:r>
            <a:r>
              <a:rPr lang="en-US" baseline="-25000" err="1"/>
              <a:t>xy</a:t>
            </a:r>
            <a:r>
              <a:rPr lang="en-US"/>
              <a:t> (each Z means false).</a:t>
            </a:r>
          </a:p>
          <a:p>
            <a:pPr marL="305435" indent="-305435"/>
            <a:r>
              <a:rPr lang="en-US"/>
              <a:t>Zombies appear 4 times first, and each time will have a 20 seconds interval</a:t>
            </a:r>
          </a:p>
          <a:p>
            <a:pPr marL="305435" indent="-305435"/>
            <a:r>
              <a:rPr lang="en-US"/>
              <a:t>When the number of Zombies becomes to zero, Plants win(</a:t>
            </a:r>
            <a:r>
              <a:rPr lang="en-US" err="1"/>
              <a:t>retrun</a:t>
            </a:r>
            <a:r>
              <a:rPr lang="en-US"/>
              <a:t> true)</a:t>
            </a:r>
          </a:p>
          <a:p>
            <a:pPr marL="305435" indent="-305435"/>
            <a:endParaRPr lang="en-US"/>
          </a:p>
        </p:txBody>
      </p:sp>
      <p:pic>
        <p:nvPicPr>
          <p:cNvPr id="3074" name="Picture 2" descr="Level 1-2/Gallery | Plants vs. Zombies Wiki | Fandom">
            <a:extLst>
              <a:ext uri="{FF2B5EF4-FFF2-40B4-BE49-F238E27FC236}">
                <a16:creationId xmlns:a16="http://schemas.microsoft.com/office/drawing/2014/main" id="{C1808AFB-1810-41A5-8662-54ECE1EA40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9846" y="1967304"/>
            <a:ext cx="4870961" cy="3634486"/>
          </a:xfrm>
          <a:prstGeom prst="rect">
            <a:avLst/>
          </a:prstGeom>
          <a:noFill/>
          <a:extLst>
            <a:ext uri="{909E8E84-426E-40DD-AFC4-6F175D3DCCD1}">
              <a14:hiddenFill xmlns:a14="http://schemas.microsoft.com/office/drawing/2010/main">
                <a:solidFill>
                  <a:srgbClr val="FFFFFF"/>
                </a:solidFill>
              </a14:hiddenFill>
            </a:ext>
          </a:extLst>
        </p:spPr>
      </p:pic>
      <p:pic>
        <p:nvPicPr>
          <p:cNvPr id="7" name="slide 3">
            <a:hlinkClick r:id="" action="ppaction://media"/>
            <a:extLst>
              <a:ext uri="{FF2B5EF4-FFF2-40B4-BE49-F238E27FC236}">
                <a16:creationId xmlns:a16="http://schemas.microsoft.com/office/drawing/2014/main" id="{1354F986-14A3-4393-B0BA-1333D6439E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01208" y="6019800"/>
            <a:ext cx="609600" cy="609600"/>
          </a:xfrm>
          <a:prstGeom prst="rect">
            <a:avLst/>
          </a:prstGeom>
        </p:spPr>
      </p:pic>
    </p:spTree>
    <p:extLst>
      <p:ext uri="{BB962C8B-B14F-4D97-AF65-F5344CB8AC3E}">
        <p14:creationId xmlns:p14="http://schemas.microsoft.com/office/powerpoint/2010/main" val="69331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96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CF0AB-A3EC-4509-897B-492633C476DA}"/>
              </a:ext>
            </a:extLst>
          </p:cNvPr>
          <p:cNvSpPr>
            <a:spLocks noGrp="1"/>
          </p:cNvSpPr>
          <p:nvPr>
            <p:ph type="title"/>
          </p:nvPr>
        </p:nvSpPr>
        <p:spPr/>
        <p:txBody>
          <a:bodyPr/>
          <a:lstStyle/>
          <a:p>
            <a:r>
              <a:rPr lang="en-US"/>
              <a:t>Basic table/rules</a:t>
            </a:r>
          </a:p>
        </p:txBody>
      </p:sp>
      <p:sp>
        <p:nvSpPr>
          <p:cNvPr id="3" name="Content Placeholder 2">
            <a:extLst>
              <a:ext uri="{FF2B5EF4-FFF2-40B4-BE49-F238E27FC236}">
                <a16:creationId xmlns:a16="http://schemas.microsoft.com/office/drawing/2014/main" id="{811BA05F-0174-4C38-A669-1DB162EF7633}"/>
              </a:ext>
            </a:extLst>
          </p:cNvPr>
          <p:cNvSpPr>
            <a:spLocks noGrp="1"/>
          </p:cNvSpPr>
          <p:nvPr>
            <p:ph idx="1"/>
          </p:nvPr>
        </p:nvSpPr>
        <p:spPr>
          <a:xfrm>
            <a:off x="340590" y="1747514"/>
            <a:ext cx="6399518" cy="3634486"/>
          </a:xfrm>
        </p:spPr>
        <p:txBody>
          <a:bodyPr/>
          <a:lstStyle/>
          <a:p>
            <a:pPr marL="0" indent="0">
              <a:buNone/>
            </a:pPr>
            <a:endParaRPr lang="en-US">
              <a:ea typeface="+mn-lt"/>
              <a:cs typeface="+mn-lt"/>
            </a:endParaRPr>
          </a:p>
          <a:p>
            <a:pPr marL="305435" indent="-305435"/>
            <a:r>
              <a:rPr lang="en-US">
                <a:ea typeface="+mn-lt"/>
                <a:cs typeface="+mn-lt"/>
              </a:rPr>
              <a:t>The Zombie fixed volume, fixed time moving in a grid, Zombie meet with plants and they will after 2 seconds</a:t>
            </a:r>
          </a:p>
          <a:p>
            <a:pPr marL="305435" indent="-305435"/>
            <a:r>
              <a:rPr lang="en-US">
                <a:ea typeface="+mn-lt"/>
                <a:cs typeface="+mn-lt"/>
              </a:rPr>
              <a:t>No matter how many zombies in one plants( but please don't let it be alone), they must stop and attack, until this plants' health reduce to zero. </a:t>
            </a:r>
          </a:p>
          <a:p>
            <a:pPr marL="305435" indent="-305435"/>
            <a:r>
              <a:rPr lang="en-US">
                <a:ea typeface="+mn-lt"/>
                <a:cs typeface="+mn-lt"/>
              </a:rPr>
              <a:t>After this place (Px)be cleared(return false), then zombies continue to move</a:t>
            </a:r>
            <a:endParaRPr lang="en-US"/>
          </a:p>
          <a:p>
            <a:pPr marL="305435" indent="-305435"/>
            <a:endParaRPr lang="en-US"/>
          </a:p>
        </p:txBody>
      </p:sp>
      <p:pic>
        <p:nvPicPr>
          <p:cNvPr id="5" name="Picture 5" descr="A picture containing circuit, electronics&#10;&#10;Description automatically generated">
            <a:extLst>
              <a:ext uri="{FF2B5EF4-FFF2-40B4-BE49-F238E27FC236}">
                <a16:creationId xmlns:a16="http://schemas.microsoft.com/office/drawing/2014/main" id="{C35431F9-0A70-4ACB-A056-C25266B4CAAA}"/>
              </a:ext>
            </a:extLst>
          </p:cNvPr>
          <p:cNvPicPr>
            <a:picLocks noChangeAspect="1"/>
          </p:cNvPicPr>
          <p:nvPr/>
        </p:nvPicPr>
        <p:blipFill>
          <a:blip r:embed="rId4"/>
          <a:stretch>
            <a:fillRect/>
          </a:stretch>
        </p:blipFill>
        <p:spPr>
          <a:xfrm>
            <a:off x="6594887" y="1332949"/>
            <a:ext cx="5066828" cy="4047818"/>
          </a:xfrm>
          <a:prstGeom prst="rect">
            <a:avLst/>
          </a:prstGeom>
        </p:spPr>
      </p:pic>
      <p:pic>
        <p:nvPicPr>
          <p:cNvPr id="4" name="Rundong YU">
            <a:hlinkClick r:id="" action="ppaction://media"/>
            <a:extLst>
              <a:ext uri="{FF2B5EF4-FFF2-40B4-BE49-F238E27FC236}">
                <a16:creationId xmlns:a16="http://schemas.microsoft.com/office/drawing/2014/main" id="{4621B9BD-8422-4AD4-8233-44915C002C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895429" y="1236911"/>
            <a:ext cx="730250" cy="730250"/>
          </a:xfrm>
          <a:prstGeom prst="rect">
            <a:avLst/>
          </a:prstGeom>
        </p:spPr>
      </p:pic>
    </p:spTree>
    <p:extLst>
      <p:ext uri="{BB962C8B-B14F-4D97-AF65-F5344CB8AC3E}">
        <p14:creationId xmlns:p14="http://schemas.microsoft.com/office/powerpoint/2010/main" val="27520365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C175A14-454F-49B9-93E5-DA64BC87389E}"/>
              </a:ext>
            </a:extLst>
          </p:cNvPr>
          <p:cNvSpPr>
            <a:spLocks noGrp="1"/>
          </p:cNvSpPr>
          <p:nvPr>
            <p:ph type="title"/>
          </p:nvPr>
        </p:nvSpPr>
        <p:spPr>
          <a:xfrm>
            <a:off x="609906" y="702156"/>
            <a:ext cx="3568661" cy="501494"/>
          </a:xfrm>
        </p:spPr>
        <p:txBody>
          <a:bodyPr>
            <a:normAutofit/>
          </a:bodyPr>
          <a:lstStyle/>
          <a:p>
            <a:r>
              <a:rPr lang="en-CA">
                <a:ea typeface="+mj-lt"/>
                <a:cs typeface="+mj-lt"/>
              </a:rPr>
              <a:t>Plants </a:t>
            </a:r>
            <a:endParaRPr lang="en-US"/>
          </a:p>
        </p:txBody>
      </p:sp>
      <p:sp>
        <p:nvSpPr>
          <p:cNvPr id="83" name="Rectangle 82">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17" name="Picture 17" descr="Chart&#10;&#10;Description automatically generated">
            <a:extLst>
              <a:ext uri="{FF2B5EF4-FFF2-40B4-BE49-F238E27FC236}">
                <a16:creationId xmlns:a16="http://schemas.microsoft.com/office/drawing/2014/main" id="{E1868B54-EF04-42E8-8EF3-BB84FC325CB1}"/>
              </a:ext>
            </a:extLst>
          </p:cNvPr>
          <p:cNvPicPr>
            <a:picLocks noGrp="1" noChangeAspect="1"/>
          </p:cNvPicPr>
          <p:nvPr>
            <p:ph idx="1"/>
          </p:nvPr>
        </p:nvPicPr>
        <p:blipFill>
          <a:blip r:embed="rId4"/>
          <a:stretch>
            <a:fillRect/>
          </a:stretch>
        </p:blipFill>
        <p:spPr>
          <a:xfrm>
            <a:off x="636948" y="1304425"/>
            <a:ext cx="11029615" cy="1878779"/>
          </a:xfrm>
        </p:spPr>
      </p:pic>
      <p:sp>
        <p:nvSpPr>
          <p:cNvPr id="18" name="TextBox 17">
            <a:extLst>
              <a:ext uri="{FF2B5EF4-FFF2-40B4-BE49-F238E27FC236}">
                <a16:creationId xmlns:a16="http://schemas.microsoft.com/office/drawing/2014/main" id="{C6BC59B3-DE32-4C2E-84CE-9A706F65458B}"/>
              </a:ext>
            </a:extLst>
          </p:cNvPr>
          <p:cNvSpPr txBox="1"/>
          <p:nvPr/>
        </p:nvSpPr>
        <p:spPr>
          <a:xfrm>
            <a:off x="635619" y="3609277"/>
            <a:ext cx="11097321"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200000"/>
              </a:lnSpc>
              <a:buFont typeface="Arial" panose="020B0604020202020204" pitchFamily="34" charset="0"/>
              <a:buChar char="•"/>
            </a:pPr>
            <a:r>
              <a:rPr lang="en-US"/>
              <a:t>In this game, we choose </a:t>
            </a:r>
            <a:r>
              <a:rPr lang="en-US">
                <a:ea typeface="+mn-lt"/>
                <a:cs typeface="+mn-lt"/>
              </a:rPr>
              <a:t>several representative plants in our version.  Because the rate at which we get the sun is very high, we did not use sunflower. Instead, we think taking damage will be the primary goal.</a:t>
            </a:r>
            <a:endParaRPr lang="en-US"/>
          </a:p>
          <a:p>
            <a:pPr marL="285750" indent="-285750">
              <a:lnSpc>
                <a:spcPct val="200000"/>
              </a:lnSpc>
              <a:buFont typeface="Arial" panose="020B0604020202020204" pitchFamily="34" charset="0"/>
              <a:buChar char="•"/>
            </a:pPr>
            <a:r>
              <a:rPr lang="en-US">
                <a:ea typeface="+mn-lt"/>
                <a:cs typeface="+mn-lt"/>
              </a:rPr>
              <a:t>The only plant that can slow down the movement of zombies is wall-nut,  zombies need to spend a lot of time to eat it. Zombies will take a lot of damage during this period.</a:t>
            </a:r>
          </a:p>
          <a:p>
            <a:pPr marL="285750" indent="-285750">
              <a:buFont typeface="Arial" panose="020B0604020202020204" pitchFamily="34" charset="0"/>
              <a:buChar char="•"/>
            </a:pPr>
            <a:endParaRPr lang="en-US" altLang="ja-JP">
              <a:ea typeface="+mn-lt"/>
              <a:cs typeface="+mn-lt"/>
            </a:endParaRPr>
          </a:p>
        </p:txBody>
      </p:sp>
      <p:pic>
        <p:nvPicPr>
          <p:cNvPr id="19" name="10月1日 下午11点22分">
            <a:hlinkClick r:id="" action="ppaction://media"/>
            <a:extLst>
              <a:ext uri="{FF2B5EF4-FFF2-40B4-BE49-F238E27FC236}">
                <a16:creationId xmlns:a16="http://schemas.microsoft.com/office/drawing/2014/main" id="{9C0A6C73-495B-4709-BD31-E789469261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87666" y="5606829"/>
            <a:ext cx="730250" cy="730250"/>
          </a:xfrm>
          <a:prstGeom prst="rect">
            <a:avLst/>
          </a:prstGeom>
        </p:spPr>
      </p:pic>
    </p:spTree>
    <p:extLst>
      <p:ext uri="{BB962C8B-B14F-4D97-AF65-F5344CB8AC3E}">
        <p14:creationId xmlns:p14="http://schemas.microsoft.com/office/powerpoint/2010/main" val="253854386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
                                        </p:tgtEl>
                                      </p:cBhvr>
                                    </p:cmd>
                                  </p:childTnLst>
                                </p:cTn>
                              </p:par>
                            </p:childTnLst>
                          </p:cTn>
                        </p:par>
                      </p:childTnLst>
                    </p:cTn>
                  </p:par>
                </p:childTnLst>
              </p:cTn>
              <p:nextCondLst>
                <p:cond evt="onClick" delay="0">
                  <p:tgtEl>
                    <p:spTgt spid="19"/>
                  </p:tgtEl>
                </p:cond>
              </p:nextCondLst>
            </p:seq>
            <p:audio>
              <p:cMediaNode>
                <p:cTn id="7" fill="hold" display="0">
                  <p:stCondLst>
                    <p:cond delay="indefinite"/>
                  </p:stCondLst>
                  <p:endCondLst>
                    <p:cond evt="onStopAudio" delay="0">
                      <p:tgtEl>
                        <p:sldTgt/>
                      </p:tgtEl>
                    </p:cond>
                  </p:endCondLst>
                </p:cTn>
                <p:tgtEl>
                  <p:spTgt spid="1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7B748AC-31B5-4C48-A60D-70BBBE01A796}"/>
              </a:ext>
            </a:extLst>
          </p:cNvPr>
          <p:cNvSpPr>
            <a:spLocks noGrp="1"/>
          </p:cNvSpPr>
          <p:nvPr>
            <p:ph type="title"/>
          </p:nvPr>
        </p:nvSpPr>
        <p:spPr>
          <a:xfrm>
            <a:off x="609906" y="702156"/>
            <a:ext cx="3568661" cy="594800"/>
          </a:xfrm>
        </p:spPr>
        <p:txBody>
          <a:bodyPr>
            <a:normAutofit/>
          </a:bodyPr>
          <a:lstStyle/>
          <a:p>
            <a:r>
              <a:rPr lang="en-CA"/>
              <a:t>Zombies</a:t>
            </a:r>
          </a:p>
        </p:txBody>
      </p:sp>
      <p:sp>
        <p:nvSpPr>
          <p:cNvPr id="14" name="Rectangle 13">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TextBox 16">
            <a:extLst>
              <a:ext uri="{FF2B5EF4-FFF2-40B4-BE49-F238E27FC236}">
                <a16:creationId xmlns:a16="http://schemas.microsoft.com/office/drawing/2014/main" id="{6366AE4D-0661-4656-A679-C14FEB4E740E}"/>
              </a:ext>
            </a:extLst>
          </p:cNvPr>
          <p:cNvSpPr txBox="1"/>
          <p:nvPr/>
        </p:nvSpPr>
        <p:spPr>
          <a:xfrm>
            <a:off x="635619" y="5114692"/>
            <a:ext cx="11338931"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US" sz="2000"/>
              <a:t>We choose 5 different kinds of zombies in our version, they have different health, speed and </a:t>
            </a:r>
            <a:r>
              <a:rPr lang="en" sz="2000">
                <a:ea typeface="+mn-lt"/>
                <a:cs typeface="+mn-lt"/>
              </a:rPr>
              <a:t>characteristic</a:t>
            </a:r>
            <a:r>
              <a:rPr lang="en-US" sz="2000">
                <a:ea typeface="+mn-lt"/>
                <a:cs typeface="+mn-lt"/>
              </a:rPr>
              <a:t> so We need different plant strategies to eliminate them.</a:t>
            </a:r>
            <a:endParaRPr lang="en-US" sz="2000"/>
          </a:p>
          <a:p>
            <a:endParaRPr lang="en-US"/>
          </a:p>
        </p:txBody>
      </p:sp>
      <p:pic>
        <p:nvPicPr>
          <p:cNvPr id="22" name="Picture 22" descr="Table&#10;&#10;Description automatically generated">
            <a:extLst>
              <a:ext uri="{FF2B5EF4-FFF2-40B4-BE49-F238E27FC236}">
                <a16:creationId xmlns:a16="http://schemas.microsoft.com/office/drawing/2014/main" id="{BD121339-6168-48CE-AE50-FC38C1C98434}"/>
              </a:ext>
            </a:extLst>
          </p:cNvPr>
          <p:cNvPicPr>
            <a:picLocks noGrp="1" noChangeAspect="1"/>
          </p:cNvPicPr>
          <p:nvPr>
            <p:ph idx="1"/>
          </p:nvPr>
        </p:nvPicPr>
        <p:blipFill>
          <a:blip r:embed="rId2"/>
          <a:stretch>
            <a:fillRect/>
          </a:stretch>
        </p:blipFill>
        <p:spPr>
          <a:xfrm>
            <a:off x="638701" y="1422819"/>
            <a:ext cx="11029615" cy="3428991"/>
          </a:xfrm>
        </p:spPr>
      </p:pic>
    </p:spTree>
    <p:extLst>
      <p:ext uri="{BB962C8B-B14F-4D97-AF65-F5344CB8AC3E}">
        <p14:creationId xmlns:p14="http://schemas.microsoft.com/office/powerpoint/2010/main" val="3496489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0D5C2-D1E5-47A2-BD3E-BE04399A91F3}"/>
              </a:ext>
            </a:extLst>
          </p:cNvPr>
          <p:cNvSpPr>
            <a:spLocks noGrp="1"/>
          </p:cNvSpPr>
          <p:nvPr>
            <p:ph type="title"/>
          </p:nvPr>
        </p:nvSpPr>
        <p:spPr>
          <a:xfrm>
            <a:off x="581192" y="795289"/>
            <a:ext cx="11029616" cy="1188720"/>
          </a:xfrm>
        </p:spPr>
        <p:txBody>
          <a:bodyPr/>
          <a:lstStyle/>
          <a:p>
            <a:r>
              <a:rPr lang="en-US"/>
              <a:t>Constraints</a:t>
            </a:r>
            <a:endParaRPr lang="en-CA"/>
          </a:p>
        </p:txBody>
      </p:sp>
      <p:sp>
        <p:nvSpPr>
          <p:cNvPr id="3" name="Content Placeholder 2">
            <a:extLst>
              <a:ext uri="{FF2B5EF4-FFF2-40B4-BE49-F238E27FC236}">
                <a16:creationId xmlns:a16="http://schemas.microsoft.com/office/drawing/2014/main" id="{FA7DFAF3-0CA1-4F62-8BAE-D5E6FE2EDFE7}"/>
              </a:ext>
            </a:extLst>
          </p:cNvPr>
          <p:cNvSpPr>
            <a:spLocks noGrp="1"/>
          </p:cNvSpPr>
          <p:nvPr>
            <p:ph idx="1"/>
          </p:nvPr>
        </p:nvSpPr>
        <p:spPr>
          <a:xfrm>
            <a:off x="489386" y="1952327"/>
            <a:ext cx="11029615" cy="4855522"/>
          </a:xfrm>
        </p:spPr>
        <p:txBody>
          <a:bodyPr>
            <a:normAutofit/>
          </a:bodyPr>
          <a:lstStyle/>
          <a:p>
            <a:pPr marL="305435" indent="-305435"/>
            <a:endParaRPr lang="en-US"/>
          </a:p>
          <a:p>
            <a:pPr marL="305435" indent="-305435"/>
            <a:r>
              <a:rPr lang="en-US" dirty="0"/>
              <a:t>When the game not finish, which means still have Zombies, can be represented : </a:t>
            </a:r>
            <a:endParaRPr lang="en-US" baseline="-25000" dirty="0"/>
          </a:p>
          <a:p>
            <a:pPr marL="0" indent="0">
              <a:buNone/>
            </a:pPr>
            <a:r>
              <a:rPr lang="en-US" dirty="0"/>
              <a:t>                                     Z</a:t>
            </a:r>
            <a:r>
              <a:rPr lang="en-US" baseline="-25000" dirty="0"/>
              <a:t>11</a:t>
            </a:r>
            <a:r>
              <a:rPr lang="en-US" dirty="0"/>
              <a:t> </a:t>
            </a:r>
            <a:r>
              <a:rPr lang="en-US" dirty="0">
                <a:ea typeface="+mn-lt"/>
                <a:cs typeface="+mn-lt"/>
              </a:rPr>
              <a:t>∧</a:t>
            </a:r>
            <a:r>
              <a:rPr lang="en-US" dirty="0"/>
              <a:t> Z</a:t>
            </a:r>
            <a:r>
              <a:rPr lang="en-US" baseline="-25000" dirty="0"/>
              <a:t>12</a:t>
            </a:r>
            <a:r>
              <a:rPr lang="en-US" dirty="0"/>
              <a:t> </a:t>
            </a:r>
            <a:r>
              <a:rPr lang="en-US" dirty="0">
                <a:ea typeface="+mn-lt"/>
                <a:cs typeface="+mn-lt"/>
              </a:rPr>
              <a:t>∧</a:t>
            </a:r>
            <a:r>
              <a:rPr lang="en-US" dirty="0"/>
              <a:t> Z</a:t>
            </a:r>
            <a:r>
              <a:rPr lang="en-US" baseline="-25000" dirty="0"/>
              <a:t>13</a:t>
            </a:r>
            <a:r>
              <a:rPr lang="en-US" dirty="0"/>
              <a:t>  </a:t>
            </a:r>
            <a:r>
              <a:rPr lang="en-US" dirty="0">
                <a:ea typeface="+mn-lt"/>
                <a:cs typeface="+mn-lt"/>
              </a:rPr>
              <a:t>∧</a:t>
            </a:r>
            <a:r>
              <a:rPr lang="en-US" dirty="0"/>
              <a:t> Z</a:t>
            </a:r>
            <a:r>
              <a:rPr lang="en-US" baseline="-25000" dirty="0"/>
              <a:t>14</a:t>
            </a:r>
            <a:r>
              <a:rPr lang="en-US" dirty="0"/>
              <a:t> </a:t>
            </a:r>
            <a:r>
              <a:rPr lang="en-US" dirty="0">
                <a:ea typeface="+mn-lt"/>
                <a:cs typeface="+mn-lt"/>
              </a:rPr>
              <a:t>∧</a:t>
            </a:r>
            <a:r>
              <a:rPr lang="en-US" dirty="0"/>
              <a:t> Z</a:t>
            </a:r>
            <a:r>
              <a:rPr lang="en-US" baseline="-25000" dirty="0"/>
              <a:t>15</a:t>
            </a:r>
            <a:r>
              <a:rPr lang="en-US" dirty="0"/>
              <a:t> </a:t>
            </a:r>
            <a:r>
              <a:rPr lang="en-US" dirty="0">
                <a:ea typeface="+mn-lt"/>
                <a:cs typeface="+mn-lt"/>
              </a:rPr>
              <a:t>∧</a:t>
            </a:r>
            <a:r>
              <a:rPr lang="en-US" dirty="0"/>
              <a:t> Z</a:t>
            </a:r>
            <a:r>
              <a:rPr lang="en-US" baseline="-25000" dirty="0"/>
              <a:t>16</a:t>
            </a:r>
            <a:r>
              <a:rPr lang="en-US" dirty="0"/>
              <a:t> </a:t>
            </a:r>
            <a:r>
              <a:rPr lang="en-US" dirty="0">
                <a:ea typeface="+mn-lt"/>
                <a:cs typeface="+mn-lt"/>
              </a:rPr>
              <a:t>∧</a:t>
            </a:r>
            <a:r>
              <a:rPr lang="en-US" dirty="0"/>
              <a:t> Z</a:t>
            </a:r>
            <a:r>
              <a:rPr lang="en-US" baseline="-25000" dirty="0"/>
              <a:t>17</a:t>
            </a:r>
            <a:r>
              <a:rPr lang="en-US" dirty="0"/>
              <a:t> </a:t>
            </a:r>
            <a:r>
              <a:rPr lang="en-US" dirty="0">
                <a:ea typeface="+mn-lt"/>
                <a:cs typeface="+mn-lt"/>
              </a:rPr>
              <a:t>∧ </a:t>
            </a:r>
            <a:r>
              <a:rPr lang="en-US" dirty="0"/>
              <a:t>Z</a:t>
            </a:r>
            <a:r>
              <a:rPr lang="en-US" baseline="-25000" dirty="0"/>
              <a:t>18</a:t>
            </a:r>
            <a:r>
              <a:rPr lang="en-US" dirty="0"/>
              <a:t> </a:t>
            </a:r>
            <a:r>
              <a:rPr lang="en-US" dirty="0">
                <a:ea typeface="+mn-lt"/>
                <a:cs typeface="+mn-lt"/>
              </a:rPr>
              <a:t>∧</a:t>
            </a:r>
            <a:r>
              <a:rPr lang="en-US" dirty="0"/>
              <a:t> Z</a:t>
            </a:r>
            <a:r>
              <a:rPr lang="en-US" baseline="-25000" dirty="0"/>
              <a:t>19</a:t>
            </a:r>
            <a:r>
              <a:rPr lang="en-US" dirty="0"/>
              <a:t>  </a:t>
            </a:r>
            <a:r>
              <a:rPr lang="en-US" dirty="0">
                <a:ea typeface="+mn-lt"/>
                <a:cs typeface="+mn-lt"/>
              </a:rPr>
              <a:t>∧</a:t>
            </a:r>
            <a:r>
              <a:rPr lang="en-US" dirty="0"/>
              <a:t> Z</a:t>
            </a:r>
            <a:r>
              <a:rPr lang="en-US" baseline="-25000" dirty="0"/>
              <a:t>10</a:t>
            </a:r>
            <a:r>
              <a:rPr lang="en-US" dirty="0"/>
              <a:t> </a:t>
            </a:r>
            <a:r>
              <a:rPr lang="en-US" dirty="0">
                <a:ea typeface="+mn-lt"/>
                <a:cs typeface="+mn-lt"/>
              </a:rPr>
              <a:t>∧</a:t>
            </a:r>
            <a:r>
              <a:rPr lang="en-US" dirty="0"/>
              <a:t> Z</a:t>
            </a:r>
            <a:r>
              <a:rPr lang="en-US" baseline="-25000" dirty="0"/>
              <a:t>21</a:t>
            </a:r>
            <a:r>
              <a:rPr lang="en-US" dirty="0"/>
              <a:t> </a:t>
            </a:r>
            <a:r>
              <a:rPr lang="en-US" dirty="0">
                <a:ea typeface="+mn-lt"/>
                <a:cs typeface="+mn-lt"/>
              </a:rPr>
              <a:t>∧</a:t>
            </a:r>
            <a:r>
              <a:rPr lang="en-US" dirty="0"/>
              <a:t> Z</a:t>
            </a:r>
            <a:r>
              <a:rPr lang="en-US" baseline="-25000" dirty="0"/>
              <a:t>22</a:t>
            </a:r>
            <a:r>
              <a:rPr lang="en-US" dirty="0"/>
              <a:t> </a:t>
            </a:r>
            <a:r>
              <a:rPr lang="en-US" dirty="0">
                <a:ea typeface="+mn-lt"/>
                <a:cs typeface="+mn-lt"/>
              </a:rPr>
              <a:t>∧</a:t>
            </a:r>
            <a:r>
              <a:rPr lang="en-US" dirty="0"/>
              <a:t> Z</a:t>
            </a:r>
            <a:r>
              <a:rPr lang="en-US" baseline="-25000" dirty="0"/>
              <a:t>23</a:t>
            </a:r>
            <a:r>
              <a:rPr lang="en-US" dirty="0"/>
              <a:t> </a:t>
            </a:r>
            <a:r>
              <a:rPr lang="en-US" dirty="0">
                <a:ea typeface="+mn-lt"/>
                <a:cs typeface="+mn-lt"/>
              </a:rPr>
              <a:t>∧ </a:t>
            </a:r>
            <a:r>
              <a:rPr lang="en-US" dirty="0"/>
              <a:t>Z</a:t>
            </a:r>
            <a:r>
              <a:rPr lang="en-US" baseline="-25000" dirty="0"/>
              <a:t>24</a:t>
            </a:r>
            <a:r>
              <a:rPr lang="en-US" dirty="0"/>
              <a:t> </a:t>
            </a:r>
            <a:r>
              <a:rPr lang="en-US" dirty="0">
                <a:ea typeface="+mn-lt"/>
                <a:cs typeface="+mn-lt"/>
              </a:rPr>
              <a:t>∧</a:t>
            </a:r>
            <a:r>
              <a:rPr lang="en-US" dirty="0"/>
              <a:t> Z</a:t>
            </a:r>
            <a:r>
              <a:rPr lang="en-US" baseline="-25000" dirty="0"/>
              <a:t>25</a:t>
            </a:r>
            <a:r>
              <a:rPr lang="en-US" dirty="0"/>
              <a:t> </a:t>
            </a:r>
            <a:r>
              <a:rPr lang="en-US" dirty="0">
                <a:ea typeface="+mn-lt"/>
                <a:cs typeface="+mn-lt"/>
              </a:rPr>
              <a:t>∧ </a:t>
            </a:r>
            <a:r>
              <a:rPr lang="en-US" dirty="0"/>
              <a:t>Z</a:t>
            </a:r>
            <a:r>
              <a:rPr lang="en-US" baseline="-25000" dirty="0"/>
              <a:t>26</a:t>
            </a:r>
            <a:r>
              <a:rPr lang="en-US" dirty="0"/>
              <a:t> </a:t>
            </a:r>
            <a:r>
              <a:rPr lang="en-US" dirty="0">
                <a:ea typeface="+mn-lt"/>
                <a:cs typeface="+mn-lt"/>
              </a:rPr>
              <a:t>∧</a:t>
            </a:r>
            <a:r>
              <a:rPr lang="en-US" dirty="0"/>
              <a:t>Z</a:t>
            </a:r>
            <a:r>
              <a:rPr lang="en-US" baseline="-25000" dirty="0"/>
              <a:t>27</a:t>
            </a:r>
            <a:r>
              <a:rPr lang="en-US" dirty="0"/>
              <a:t> </a:t>
            </a:r>
            <a:r>
              <a:rPr lang="en-US" dirty="0">
                <a:ea typeface="+mn-lt"/>
                <a:cs typeface="+mn-lt"/>
              </a:rPr>
              <a:t>∧</a:t>
            </a:r>
            <a:r>
              <a:rPr lang="en-US" dirty="0"/>
              <a:t> Z</a:t>
            </a:r>
            <a:r>
              <a:rPr lang="en-US" baseline="-25000" dirty="0"/>
              <a:t>28</a:t>
            </a:r>
            <a:r>
              <a:rPr lang="en-US" dirty="0"/>
              <a:t> </a:t>
            </a:r>
            <a:r>
              <a:rPr lang="en-US" dirty="0">
                <a:ea typeface="+mn-lt"/>
                <a:cs typeface="+mn-lt"/>
              </a:rPr>
              <a:t>∧</a:t>
            </a:r>
            <a:r>
              <a:rPr lang="en-US" dirty="0"/>
              <a:t> Z</a:t>
            </a:r>
            <a:r>
              <a:rPr lang="en-US" baseline="-25000" dirty="0"/>
              <a:t>29</a:t>
            </a:r>
            <a:r>
              <a:rPr lang="en-US" dirty="0"/>
              <a:t> </a:t>
            </a:r>
            <a:r>
              <a:rPr lang="en-US" dirty="0">
                <a:ea typeface="+mn-lt"/>
                <a:cs typeface="+mn-lt"/>
              </a:rPr>
              <a:t>∧</a:t>
            </a:r>
            <a:r>
              <a:rPr lang="en-US" dirty="0"/>
              <a:t> Z</a:t>
            </a:r>
            <a:r>
              <a:rPr lang="en-US" baseline="-25000" dirty="0"/>
              <a:t>20</a:t>
            </a:r>
            <a:r>
              <a:rPr lang="en-US" dirty="0"/>
              <a:t> </a:t>
            </a:r>
            <a:r>
              <a:rPr lang="en-US" dirty="0">
                <a:ea typeface="+mn-lt"/>
                <a:cs typeface="+mn-lt"/>
              </a:rPr>
              <a:t>∧ </a:t>
            </a:r>
            <a:r>
              <a:rPr lang="en-US" dirty="0"/>
              <a:t>Z</a:t>
            </a:r>
            <a:r>
              <a:rPr lang="en-US" baseline="-25000" dirty="0"/>
              <a:t>31</a:t>
            </a:r>
            <a:r>
              <a:rPr lang="en-US" dirty="0"/>
              <a:t> </a:t>
            </a:r>
            <a:r>
              <a:rPr lang="en-US" dirty="0">
                <a:ea typeface="+mn-lt"/>
                <a:cs typeface="+mn-lt"/>
              </a:rPr>
              <a:t>∧</a:t>
            </a:r>
            <a:r>
              <a:rPr lang="en-US" dirty="0"/>
              <a:t> Z</a:t>
            </a:r>
            <a:r>
              <a:rPr lang="en-US" baseline="-25000" dirty="0"/>
              <a:t>32</a:t>
            </a:r>
            <a:r>
              <a:rPr lang="en-US" dirty="0"/>
              <a:t> </a:t>
            </a:r>
            <a:r>
              <a:rPr lang="en-US" dirty="0">
                <a:ea typeface="+mn-lt"/>
                <a:cs typeface="+mn-lt"/>
              </a:rPr>
              <a:t>∧ </a:t>
            </a:r>
            <a:r>
              <a:rPr lang="en-US" dirty="0"/>
              <a:t>Z</a:t>
            </a:r>
            <a:r>
              <a:rPr lang="en-US" baseline="-25000" dirty="0"/>
              <a:t>33</a:t>
            </a:r>
            <a:r>
              <a:rPr lang="en-US" dirty="0"/>
              <a:t> </a:t>
            </a:r>
            <a:r>
              <a:rPr lang="en-US" dirty="0">
                <a:ea typeface="+mn-lt"/>
                <a:cs typeface="+mn-lt"/>
              </a:rPr>
              <a:t>∧</a:t>
            </a:r>
            <a:r>
              <a:rPr lang="en-US" dirty="0"/>
              <a:t> Z</a:t>
            </a:r>
            <a:r>
              <a:rPr lang="en-US" baseline="-25000" dirty="0"/>
              <a:t>34</a:t>
            </a:r>
            <a:r>
              <a:rPr lang="en-US" dirty="0"/>
              <a:t> </a:t>
            </a:r>
            <a:r>
              <a:rPr lang="en-US" dirty="0">
                <a:ea typeface="+mn-lt"/>
                <a:cs typeface="+mn-lt"/>
              </a:rPr>
              <a:t>∧ </a:t>
            </a:r>
            <a:r>
              <a:rPr lang="en-US" dirty="0"/>
              <a:t>Z</a:t>
            </a:r>
            <a:r>
              <a:rPr lang="en-US" baseline="-25000" dirty="0"/>
              <a:t>35</a:t>
            </a:r>
            <a:r>
              <a:rPr lang="en-US" dirty="0"/>
              <a:t> </a:t>
            </a:r>
            <a:r>
              <a:rPr lang="en-US" dirty="0">
                <a:ea typeface="+mn-lt"/>
                <a:cs typeface="+mn-lt"/>
              </a:rPr>
              <a:t>∧ </a:t>
            </a:r>
            <a:r>
              <a:rPr lang="en-US" dirty="0"/>
              <a:t>Z</a:t>
            </a:r>
            <a:r>
              <a:rPr lang="en-US" baseline="-25000" dirty="0"/>
              <a:t>36</a:t>
            </a:r>
            <a:r>
              <a:rPr lang="en-US" dirty="0"/>
              <a:t> </a:t>
            </a:r>
            <a:r>
              <a:rPr lang="en-US" dirty="0">
                <a:ea typeface="+mn-lt"/>
                <a:cs typeface="+mn-lt"/>
              </a:rPr>
              <a:t>∧ </a:t>
            </a:r>
            <a:r>
              <a:rPr lang="en-US" dirty="0"/>
              <a:t>Z</a:t>
            </a:r>
            <a:r>
              <a:rPr lang="en-US" baseline="-25000" dirty="0"/>
              <a:t>37</a:t>
            </a:r>
            <a:r>
              <a:rPr lang="en-US" dirty="0"/>
              <a:t> </a:t>
            </a:r>
            <a:r>
              <a:rPr lang="en-US" dirty="0">
                <a:ea typeface="+mn-lt"/>
                <a:cs typeface="+mn-lt"/>
              </a:rPr>
              <a:t>∧ </a:t>
            </a:r>
            <a:r>
              <a:rPr lang="en-US" dirty="0"/>
              <a:t>Z</a:t>
            </a:r>
            <a:r>
              <a:rPr lang="en-US" baseline="-25000" dirty="0"/>
              <a:t>38</a:t>
            </a:r>
            <a:r>
              <a:rPr lang="en-US" dirty="0"/>
              <a:t> </a:t>
            </a:r>
            <a:r>
              <a:rPr lang="en-US" dirty="0">
                <a:ea typeface="+mn-lt"/>
                <a:cs typeface="+mn-lt"/>
              </a:rPr>
              <a:t>∧ </a:t>
            </a:r>
            <a:r>
              <a:rPr lang="en-US" dirty="0"/>
              <a:t>Z</a:t>
            </a:r>
            <a:r>
              <a:rPr lang="en-US" baseline="-25000" dirty="0"/>
              <a:t>39</a:t>
            </a:r>
            <a:r>
              <a:rPr lang="en-US" dirty="0"/>
              <a:t> </a:t>
            </a:r>
            <a:r>
              <a:rPr lang="en-US" dirty="0">
                <a:ea typeface="+mn-lt"/>
                <a:cs typeface="+mn-lt"/>
              </a:rPr>
              <a:t>∧ </a:t>
            </a:r>
            <a:r>
              <a:rPr lang="en-US" dirty="0"/>
              <a:t>Z</a:t>
            </a:r>
            <a:r>
              <a:rPr lang="en-US" baseline="-25000" dirty="0"/>
              <a:t>30</a:t>
            </a:r>
            <a:r>
              <a:rPr lang="en-US" dirty="0"/>
              <a:t> ,return false   </a:t>
            </a:r>
            <a:endParaRPr lang="en-US" baseline="-25000" dirty="0"/>
          </a:p>
          <a:p>
            <a:pPr marL="0" indent="0">
              <a:buNone/>
            </a:pPr>
            <a:r>
              <a:rPr lang="en-US" dirty="0"/>
              <a:t>                                                                             No Zombies, which means win the game, will return true. </a:t>
            </a:r>
            <a:endParaRPr lang="en-US" baseline="-25000" dirty="0"/>
          </a:p>
          <a:p>
            <a:pPr marL="305435" indent="-305435"/>
            <a:r>
              <a:rPr lang="en-US" dirty="0"/>
              <a:t>Lose the game:</a:t>
            </a:r>
          </a:p>
          <a:p>
            <a:pPr marL="0" indent="0">
              <a:buNone/>
            </a:pPr>
            <a:r>
              <a:rPr lang="en-US" dirty="0"/>
              <a:t>                      </a:t>
            </a:r>
            <a:r>
              <a:rPr lang="en-US" dirty="0">
                <a:ea typeface="+mn-lt"/>
                <a:cs typeface="+mn-lt"/>
              </a:rPr>
              <a:t>Z</a:t>
            </a:r>
            <a:r>
              <a:rPr lang="en-US" baseline="-25000" dirty="0">
                <a:ea typeface="+mn-lt"/>
                <a:cs typeface="+mn-lt"/>
              </a:rPr>
              <a:t>11</a:t>
            </a:r>
            <a:r>
              <a:rPr lang="en-US" dirty="0">
                <a:ea typeface="+mn-lt"/>
                <a:cs typeface="+mn-lt"/>
              </a:rPr>
              <a:t> ∧ Z</a:t>
            </a:r>
            <a:r>
              <a:rPr lang="en-US" baseline="-25000" dirty="0">
                <a:ea typeface="+mn-lt"/>
                <a:cs typeface="+mn-lt"/>
              </a:rPr>
              <a:t>21</a:t>
            </a:r>
            <a:r>
              <a:rPr lang="en-US" dirty="0">
                <a:ea typeface="+mn-lt"/>
                <a:cs typeface="+mn-lt"/>
              </a:rPr>
              <a:t> ∧ Z</a:t>
            </a:r>
            <a:r>
              <a:rPr lang="en-US" baseline="-25000" dirty="0">
                <a:ea typeface="+mn-lt"/>
                <a:cs typeface="+mn-lt"/>
              </a:rPr>
              <a:t>31</a:t>
            </a:r>
            <a:r>
              <a:rPr lang="en-US" dirty="0">
                <a:ea typeface="+mn-lt"/>
                <a:cs typeface="+mn-lt"/>
              </a:rPr>
              <a:t>  return false</a:t>
            </a:r>
          </a:p>
          <a:p>
            <a:pPr marL="305435" indent="-305435"/>
            <a:r>
              <a:rPr lang="en-US" dirty="0"/>
              <a:t>So, in simplest way, we win the game by time finish: ~P(</a:t>
            </a:r>
            <a:r>
              <a:rPr lang="en-US" sz="1100" dirty="0"/>
              <a:t>1-30</a:t>
            </a:r>
            <a:r>
              <a:rPr lang="en-US" dirty="0"/>
              <a:t>) for Zombies</a:t>
            </a:r>
            <a:r>
              <a:rPr lang="en-US" dirty="0">
                <a:ea typeface="+mn-lt"/>
                <a:cs typeface="+mn-lt"/>
              </a:rPr>
              <a:t>, stop the game by ~P1,1 | P2,1  |P3,1 having Zombies.</a:t>
            </a:r>
          </a:p>
          <a:p>
            <a:pPr marL="305435" indent="-305435"/>
            <a:endParaRPr lang="en-US"/>
          </a:p>
        </p:txBody>
      </p:sp>
      <p:pic>
        <p:nvPicPr>
          <p:cNvPr id="4" name="录音">
            <a:hlinkClick r:id="" action="ppaction://media"/>
            <a:extLst>
              <a:ext uri="{FF2B5EF4-FFF2-40B4-BE49-F238E27FC236}">
                <a16:creationId xmlns:a16="http://schemas.microsoft.com/office/drawing/2014/main" id="{1F596710-1F69-4A97-AC9B-266692B3A5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442834" y="5785303"/>
            <a:ext cx="730250" cy="730250"/>
          </a:xfrm>
          <a:prstGeom prst="rect">
            <a:avLst/>
          </a:prstGeom>
        </p:spPr>
      </p:pic>
    </p:spTree>
    <p:extLst>
      <p:ext uri="{BB962C8B-B14F-4D97-AF65-F5344CB8AC3E}">
        <p14:creationId xmlns:p14="http://schemas.microsoft.com/office/powerpoint/2010/main" val="106457099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35" name="Rectangle 34">
            <a:extLst>
              <a:ext uri="{FF2B5EF4-FFF2-40B4-BE49-F238E27FC236}">
                <a16:creationId xmlns:a16="http://schemas.microsoft.com/office/drawing/2014/main" id="{DA182162-B517-4B41-B039-339F87FAE1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EF608E55-EBC6-4977-B112-7075FC8F63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4" y="908054"/>
            <a:ext cx="7239406" cy="497061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6" name="Title 5">
            <a:extLst>
              <a:ext uri="{FF2B5EF4-FFF2-40B4-BE49-F238E27FC236}">
                <a16:creationId xmlns:a16="http://schemas.microsoft.com/office/drawing/2014/main" id="{0BBE8D8C-B58D-4CCB-945C-B97A3ED94261}"/>
              </a:ext>
            </a:extLst>
          </p:cNvPr>
          <p:cNvSpPr>
            <a:spLocks noGrp="1"/>
          </p:cNvSpPr>
          <p:nvPr>
            <p:ph type="title"/>
          </p:nvPr>
        </p:nvSpPr>
        <p:spPr>
          <a:xfrm>
            <a:off x="1159565" y="1170968"/>
            <a:ext cx="6446386" cy="4474770"/>
          </a:xfrm>
        </p:spPr>
        <p:txBody>
          <a:bodyPr vert="horz" lIns="91440" tIns="45720" rIns="91440" bIns="45720" rtlCol="0" anchor="ctr">
            <a:normAutofit/>
          </a:bodyPr>
          <a:lstStyle/>
          <a:p>
            <a:pPr algn="r"/>
            <a:r>
              <a:rPr lang="en-US" sz="6000" b="0" kern="1200" cap="all">
                <a:solidFill>
                  <a:srgbClr val="FFFFFF"/>
                </a:solidFill>
                <a:latin typeface="+mj-lt"/>
                <a:ea typeface="+mj-ea"/>
                <a:cs typeface="+mj-cs"/>
              </a:rPr>
              <a:t>End</a:t>
            </a:r>
          </a:p>
        </p:txBody>
      </p:sp>
      <p:sp>
        <p:nvSpPr>
          <p:cNvPr id="39" name="Rectangle 38">
            <a:extLst>
              <a:ext uri="{FF2B5EF4-FFF2-40B4-BE49-F238E27FC236}">
                <a16:creationId xmlns:a16="http://schemas.microsoft.com/office/drawing/2014/main" id="{A2F92874-EB6E-497E-88EA-BC2A8F551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8" y="908054"/>
            <a:ext cx="3378706" cy="497061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1" name="Rectangle 40">
            <a:extLst>
              <a:ext uri="{FF2B5EF4-FFF2-40B4-BE49-F238E27FC236}">
                <a16:creationId xmlns:a16="http://schemas.microsoft.com/office/drawing/2014/main" id="{8BEF4DBE-A60E-4AAE-9D62-1147461CD5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751211"/>
            <a:ext cx="724204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3" name="Rectangle 42">
            <a:extLst>
              <a:ext uri="{FF2B5EF4-FFF2-40B4-BE49-F238E27FC236}">
                <a16:creationId xmlns:a16="http://schemas.microsoft.com/office/drawing/2014/main" id="{33955649-790D-4997-9D50-C1D8E32C1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54768"/>
            <a:ext cx="33832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5" name="Rectangle 44">
            <a:extLst>
              <a:ext uri="{FF2B5EF4-FFF2-40B4-BE49-F238E27FC236}">
                <a16:creationId xmlns:a16="http://schemas.microsoft.com/office/drawing/2014/main" id="{18839B1D-4A8C-403C-9D1B-B83CF1DB6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5946475"/>
            <a:ext cx="724204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7" name="Rectangle 46">
            <a:extLst>
              <a:ext uri="{FF2B5EF4-FFF2-40B4-BE49-F238E27FC236}">
                <a16:creationId xmlns:a16="http://schemas.microsoft.com/office/drawing/2014/main" id="{19818AF9-99F4-4DD9-A3EB-0A3477509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5950032"/>
            <a:ext cx="33832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653397080"/>
      </p:ext>
    </p:extLst>
  </p:cSld>
  <p:clrMapOvr>
    <a:masterClrMapping/>
  </p:clrMapOvr>
</p:sld>
</file>

<file path=ppt/theme/theme1.xml><?xml version="1.0" encoding="utf-8"?>
<a:theme xmlns:a="http://schemas.openxmlformats.org/drawingml/2006/main" name="DividendVTI">
  <a:themeElements>
    <a:clrScheme name="AnalogousFromLightSeed_2SEEDS">
      <a:dk1>
        <a:srgbClr val="000000"/>
      </a:dk1>
      <a:lt1>
        <a:srgbClr val="FFFFFF"/>
      </a:lt1>
      <a:dk2>
        <a:srgbClr val="412724"/>
      </a:dk2>
      <a:lt2>
        <a:srgbClr val="E8E4E2"/>
      </a:lt2>
      <a:accent1>
        <a:srgbClr val="7FA5BA"/>
      </a:accent1>
      <a:accent2>
        <a:srgbClr val="80A9A6"/>
      </a:accent2>
      <a:accent3>
        <a:srgbClr val="96A2C6"/>
      </a:accent3>
      <a:accent4>
        <a:srgbClr val="BA857F"/>
      </a:accent4>
      <a:accent5>
        <a:srgbClr val="B99C7E"/>
      </a:accent5>
      <a:accent6>
        <a:srgbClr val="A7A372"/>
      </a:accent6>
      <a:hlink>
        <a:srgbClr val="A7765D"/>
      </a:hlink>
      <a:folHlink>
        <a:srgbClr val="7F7F7F"/>
      </a:folHlink>
    </a:clrScheme>
    <a:fontScheme name="Dividend">
      <a:majorFont>
        <a:latin typeface="Century School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2FC7A8CB9345546A1242FF417C1FEC3" ma:contentTypeVersion="4" ma:contentTypeDescription="Create a new document." ma:contentTypeScope="" ma:versionID="0b808a84a6c2f819c5be14e306bc9c15">
  <xsd:schema xmlns:xsd="http://www.w3.org/2001/XMLSchema" xmlns:xs="http://www.w3.org/2001/XMLSchema" xmlns:p="http://schemas.microsoft.com/office/2006/metadata/properties" xmlns:ns3="99a935c9-43eb-4964-aa4d-c2a204664078" targetNamespace="http://schemas.microsoft.com/office/2006/metadata/properties" ma:root="true" ma:fieldsID="0d9aa29eb58fba194485db8179156bfc" ns3:_="">
    <xsd:import namespace="99a935c9-43eb-4964-aa4d-c2a204664078"/>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9a935c9-43eb-4964-aa4d-c2a20466407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C5CB27-4411-4795-9954-75A9AEAC1BB0}">
  <ds:schemaRefs>
    <ds:schemaRef ds:uri="http://schemas.microsoft.com/sharepoint/v3/contenttype/forms"/>
  </ds:schemaRefs>
</ds:datastoreItem>
</file>

<file path=customXml/itemProps2.xml><?xml version="1.0" encoding="utf-8"?>
<ds:datastoreItem xmlns:ds="http://schemas.openxmlformats.org/officeDocument/2006/customXml" ds:itemID="{5391AD19-C022-4A63-A539-0E3509AA66A3}">
  <ds:schemaRefs>
    <ds:schemaRef ds:uri="99a935c9-43eb-4964-aa4d-c2a20466407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BD94483-20B7-42F0-9FF7-DA548EEF9611}">
  <ds:schemaRefs>
    <ds:schemaRef ds:uri="99a935c9-43eb-4964-aa4d-c2a20466407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TM04033937[[fn=Vapor Trail]]</Template>
  <Application>Microsoft Office PowerPoint</Application>
  <PresentationFormat>Widescreen</PresentationFormat>
  <Slides>8</Slides>
  <Notes>0</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DividendVTI</vt:lpstr>
      <vt:lpstr>7: Optimal PLANTS VS. ZOMBIES STRATEGY</vt:lpstr>
      <vt:lpstr>Main IDEAS for plants vs. zombies</vt:lpstr>
      <vt:lpstr>Basic table/rules</vt:lpstr>
      <vt:lpstr>Basic table/rules</vt:lpstr>
      <vt:lpstr>Plants </vt:lpstr>
      <vt:lpstr>Zombies</vt:lpstr>
      <vt:lpstr>Constraints</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ID}: {Project Title}</dc:title>
  <dc:creator>Christian Muise</dc:creator>
  <cp:revision>27</cp:revision>
  <dcterms:created xsi:type="dcterms:W3CDTF">2020-08-25T19:16:42Z</dcterms:created>
  <dcterms:modified xsi:type="dcterms:W3CDTF">2021-10-02T03:28:16Z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0x01010022FC7A8CB9345546A1242FF417C1FEC3</vt:lpwstr>
  </property>
</Properties>
</file>

<file path=docProps/thumbnail.jpeg>
</file>